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50" r:id="rId1"/>
  </p:sldMasterIdLst>
  <p:notesMasterIdLst>
    <p:notesMasterId r:id="rId12"/>
  </p:notesMasterIdLst>
  <p:handoutMasterIdLst>
    <p:handoutMasterId r:id="rId13"/>
  </p:handoutMasterIdLst>
  <p:sldIdLst>
    <p:sldId id="930" r:id="rId2"/>
    <p:sldId id="954" r:id="rId3"/>
    <p:sldId id="956" r:id="rId4"/>
    <p:sldId id="957" r:id="rId5"/>
    <p:sldId id="961" r:id="rId6"/>
    <p:sldId id="962" r:id="rId7"/>
    <p:sldId id="963" r:id="rId8"/>
    <p:sldId id="958" r:id="rId9"/>
    <p:sldId id="959" r:id="rId10"/>
    <p:sldId id="964" r:id="rId11"/>
  </p:sldIdLst>
  <p:sldSz cx="9144000" cy="6858000" type="screen4x3"/>
  <p:notesSz cx="6797675" cy="9928225"/>
  <p:embeddedFontLst>
    <p:embeddedFont>
      <p:font typeface="Arial Rounded MT Bold" panose="020F0704030504030204" pitchFamily="34" charset="0"/>
      <p:regular r:id="rId14"/>
    </p:embeddedFont>
    <p:embeddedFont>
      <p:font typeface="Wingdings 3" panose="05040102010807070707" pitchFamily="18" charset="2"/>
      <p:regular r:id="rId15"/>
    </p:embeddedFont>
    <p:embeddedFont>
      <p:font typeface="ＭＳ Ｐゴシック" panose="020B0600070205080204" pitchFamily="34" charset="-128"/>
      <p:regular r:id="rId16"/>
    </p:embeddedFont>
    <p:embeddedFont>
      <p:font typeface="Arial Unicode MS" panose="020B0604020202020204" charset="-128"/>
      <p:regular r:id="rId17"/>
    </p:embeddedFont>
    <p:embeddedFont>
      <p:font typeface="Wingdings 2" panose="05020102010507070707" pitchFamily="18" charset="2"/>
      <p:regular r:id="rId18"/>
    </p:embeddedFont>
  </p:embeddedFontLst>
  <p:custDataLst>
    <p:tags r:id="rId19"/>
  </p:custDataLst>
  <p:defaultTextStyle>
    <a:defPPr>
      <a:defRPr lang="de-DE"/>
    </a:defPPr>
    <a:lvl1pPr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0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>
          <p15:clr>
            <a:srgbClr val="A4A3A4"/>
          </p15:clr>
        </p15:guide>
        <p15:guide id="2" pos="2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90"/>
    <a:srgbClr val="AABBD9"/>
    <a:srgbClr val="9CB5DF"/>
    <a:srgbClr val="617DAB"/>
    <a:srgbClr val="FFB7A6"/>
    <a:srgbClr val="00418F"/>
    <a:srgbClr val="66A1DB"/>
    <a:srgbClr val="3E5C93"/>
    <a:srgbClr val="456399"/>
    <a:srgbClr val="E73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18" autoAdjust="0"/>
    <p:restoredTop sz="91677" autoAdjust="0"/>
  </p:normalViewPr>
  <p:slideViewPr>
    <p:cSldViewPr snapToGrid="0">
      <p:cViewPr varScale="1">
        <p:scale>
          <a:sx n="105" d="100"/>
          <a:sy n="105" d="100"/>
        </p:scale>
        <p:origin x="2028" y="102"/>
      </p:cViewPr>
      <p:guideLst>
        <p:guide orient="horz" pos="2160"/>
        <p:guide pos="10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456"/>
    </p:cViewPr>
  </p:sorterViewPr>
  <p:notesViewPr>
    <p:cSldViewPr snapToGrid="0">
      <p:cViewPr>
        <p:scale>
          <a:sx n="100" d="100"/>
          <a:sy n="100" d="100"/>
        </p:scale>
        <p:origin x="-1230" y="-72"/>
      </p:cViewPr>
      <p:guideLst>
        <p:guide orient="horz" pos="3106"/>
        <p:guide pos="2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0475" y="0"/>
            <a:ext cx="29972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12725" y="9482138"/>
            <a:ext cx="29273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86163" y="9482138"/>
            <a:ext cx="2998787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6499225" y="0"/>
            <a:ext cx="179388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641" tIns="45829" rIns="91641" bIns="45829">
            <a:prstTxWarp prst="textNoShape">
              <a:avLst/>
            </a:prstTxWarp>
            <a:spAutoFit/>
          </a:bodyPr>
          <a:lstStyle/>
          <a:p>
            <a:pPr algn="r" defTabSz="4422775">
              <a:defRPr/>
            </a:pPr>
            <a:endParaRPr lang="en-US" sz="1800">
              <a:latin typeface="Arial Unicode MS" charset="0"/>
              <a:ea typeface="+mn-ea"/>
              <a:cs typeface="+mn-cs"/>
            </a:endParaRP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566738" y="0"/>
            <a:ext cx="4505325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982" tIns="45481" rIns="90982" bIns="45481">
            <a:prstTxWarp prst="textNoShape">
              <a:avLst/>
            </a:prstTxWarp>
            <a:spAutoFit/>
          </a:bodyPr>
          <a:lstStyle/>
          <a:p>
            <a:pPr algn="l" defTabSz="4422775">
              <a:defRPr/>
            </a:pPr>
            <a:endParaRPr lang="en-US" sz="1800">
              <a:latin typeface="Arial Unicode MS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861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4288" y="0"/>
            <a:ext cx="2951162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4238" y="723900"/>
            <a:ext cx="5005387" cy="37544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938" y="4722813"/>
            <a:ext cx="4957762" cy="448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4038"/>
            <a:ext cx="2927350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4288" y="9444038"/>
            <a:ext cx="2951162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 Unicode MS" pitchFamily="-108" charset="0"/>
                <a:ea typeface="Arial Unicode MS" pitchFamily="-108" charset="0"/>
                <a:cs typeface="Arial Unicode MS" pitchFamily="-108" charset="0"/>
              </a:defRPr>
            </a:lvl1pPr>
          </a:lstStyle>
          <a:p>
            <a:pPr>
              <a:defRPr/>
            </a:pPr>
            <a:fld id="{D197666C-D6B8-904D-B8F2-816FE66458F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155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 Unicode MS" pitchFamily="-108" charset="0"/>
        <a:cs typeface="Arial Unicode MS" pitchFamily="-10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 Unicode MS" pitchFamily="-108" charset="0"/>
        <a:cs typeface="Arial Unicode MS" pitchFamily="-10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 Unicode MS" pitchFamily="-108" charset="0"/>
        <a:cs typeface="Arial Unicode MS" pitchFamily="-10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 Unicode MS" pitchFamily="-108" charset="0"/>
        <a:cs typeface="Arial Unicode MS" pitchFamily="-10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 Unicode MS" pitchFamily="-108" charset="0"/>
        <a:cs typeface="Arial Unicode MS" pitchFamily="-10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ky">
    <p:bg>
      <p:bgPr>
        <a:gradFill rotWithShape="0">
          <a:gsLst>
            <a:gs pos="0">
              <a:srgbClr val="9FB5D9"/>
            </a:gs>
            <a:gs pos="100000">
              <a:srgbClr val="598CC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" y="5965825"/>
            <a:ext cx="4572000" cy="338138"/>
          </a:xfrm>
          <a:prstGeom prst="rect">
            <a:avLst/>
          </a:prstGeom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de-DE" sz="1600" dirty="0">
                <a:solidFill>
                  <a:srgbClr val="0D2766"/>
                </a:solidFill>
                <a:latin typeface="Arial Unicode MS" pitchFamily="34" charset="-128"/>
                <a:ea typeface="ＭＳ Ｐゴシック" pitchFamily="-108" charset="-128"/>
                <a:cs typeface="Arial Unicode MS" pitchFamily="34" charset="-128"/>
              </a:rPr>
              <a:t>http://comsys.rwth-aachen.de/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endParaRPr lang="de-D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C8FCA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7938" y="6375400"/>
            <a:ext cx="9159876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pic>
        <p:nvPicPr>
          <p:cNvPr id="28" name="Picture 27" descr="comsys-with-name-web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" y="6435111"/>
            <a:ext cx="1120235" cy="360000"/>
          </a:xfrm>
          <a:prstGeom prst="rect">
            <a:avLst/>
          </a:prstGeom>
        </p:spPr>
      </p:pic>
      <p:pic>
        <p:nvPicPr>
          <p:cNvPr id="12" name="Picture 11" descr="rwth-aachen-university-logo-original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775" y="6424956"/>
            <a:ext cx="1316418" cy="360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  <a:cs typeface="Arial Unicode MS" pitchFamily="34" charset="-128"/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7938" y="6178550"/>
            <a:ext cx="9159876" cy="67945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sp>
        <p:nvSpPr>
          <p:cNvPr id="7" name="Rectangle 3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8517458" y="6434138"/>
            <a:ext cx="5043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fld id="{C4701650-41B2-7A4D-B223-84DBE99DBB49}" type="slidenum">
              <a:rPr lang="en-US" sz="1600">
                <a:solidFill>
                  <a:srgbClr val="004290"/>
                </a:solidFill>
                <a:latin typeface="Arial Unicode MS" pitchFamily="34" charset="-128"/>
                <a:ea typeface="Arial Unicode MS" pitchFamily="-108" charset="0"/>
                <a:cs typeface="Arial Unicode MS" pitchFamily="34" charset="-128"/>
              </a:rPr>
              <a:pPr algn="r">
                <a:defRPr/>
              </a:pPr>
              <a:t>‹Nr.›</a:t>
            </a:fld>
            <a:endParaRPr lang="en-US" sz="1600" dirty="0">
              <a:solidFill>
                <a:srgbClr val="004290"/>
              </a:solidFill>
              <a:latin typeface="Arial Unicode MS" pitchFamily="34" charset="-128"/>
              <a:ea typeface="Arial Unicode MS" pitchFamily="-108" charset="0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de-DE" dirty="0" err="1"/>
              <a:t>Click</a:t>
            </a:r>
            <a:r>
              <a:rPr lang="de-DE" dirty="0"/>
              <a:t> to </a:t>
            </a:r>
            <a:r>
              <a:rPr lang="de-DE" dirty="0" err="1"/>
              <a:t>edit</a:t>
            </a:r>
            <a:r>
              <a:rPr lang="de-DE" dirty="0"/>
              <a:t>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3474" y="769377"/>
            <a:ext cx="8890394" cy="5922248"/>
          </a:xfrm>
        </p:spPr>
        <p:txBody>
          <a:bodyPr/>
          <a:lstStyle>
            <a:lvl1pPr>
              <a:buClr>
                <a:srgbClr val="004290"/>
              </a:buClr>
              <a:defRPr b="1">
                <a:solidFill>
                  <a:srgbClr val="004290"/>
                </a:solidFill>
                <a:latin typeface="Arial Unicode MS" pitchFamily="34" charset="-128"/>
                <a:cs typeface="Arial Unicode MS" pitchFamily="34" charset="-128"/>
              </a:defRPr>
            </a:lvl1pPr>
            <a:lvl2pPr>
              <a:buClr>
                <a:srgbClr val="004290"/>
              </a:buClr>
              <a:defRPr>
                <a:latin typeface="Arial Unicode MS" pitchFamily="34" charset="-128"/>
                <a:cs typeface="Arial Unicode MS" pitchFamily="34" charset="-128"/>
              </a:defRPr>
            </a:lvl2pPr>
            <a:lvl3pPr>
              <a:buClr>
                <a:srgbClr val="004290"/>
              </a:buClr>
              <a:defRPr>
                <a:latin typeface="Arial Unicode MS" pitchFamily="34" charset="-128"/>
                <a:cs typeface="Arial Unicode MS" pitchFamily="34" charset="-128"/>
              </a:defRPr>
            </a:lvl3pPr>
            <a:lvl4pPr>
              <a:buClr>
                <a:srgbClr val="004290"/>
              </a:buClr>
              <a:defRPr>
                <a:latin typeface="Arial Unicode MS" pitchFamily="34" charset="-128"/>
                <a:cs typeface="Arial Unicode MS" pitchFamily="34" charset="-128"/>
              </a:defRPr>
            </a:lvl4pPr>
            <a:lvl5pPr>
              <a:buClr>
                <a:srgbClr val="004290"/>
              </a:buClr>
              <a:defRPr>
                <a:latin typeface="Arial Unicode MS" pitchFamily="34" charset="-128"/>
                <a:cs typeface="Arial Unicode MS" pitchFamily="34" charset="-128"/>
              </a:defRPr>
            </a:lvl5pPr>
          </a:lstStyle>
          <a:p>
            <a:pPr lvl="0"/>
            <a:r>
              <a:rPr lang="de-DE" dirty="0" err="1"/>
              <a:t>Click</a:t>
            </a:r>
            <a:r>
              <a:rPr lang="de-DE" dirty="0"/>
              <a:t> to </a:t>
            </a:r>
            <a:r>
              <a:rPr lang="de-DE" dirty="0" err="1"/>
              <a:t>edit</a:t>
            </a:r>
            <a:r>
              <a:rPr lang="de-DE" dirty="0"/>
              <a:t> Master text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pic>
        <p:nvPicPr>
          <p:cNvPr id="28" name="Picture 27" descr="comsys-with-name-web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" y="6435111"/>
            <a:ext cx="1120235" cy="360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- Sky">
    <p:bg>
      <p:bgPr>
        <a:gradFill rotWithShape="0">
          <a:gsLst>
            <a:gs pos="0">
              <a:srgbClr val="9FB5D9"/>
            </a:gs>
            <a:gs pos="100000">
              <a:srgbClr val="598CC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" y="5965825"/>
            <a:ext cx="4572000" cy="338138"/>
          </a:xfrm>
          <a:prstGeom prst="rect">
            <a:avLst/>
          </a:prstGeom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de-DE" sz="1600" dirty="0">
                <a:solidFill>
                  <a:srgbClr val="0D2766"/>
                </a:solidFill>
                <a:latin typeface="Arial Unicode MS" pitchFamily="34" charset="-128"/>
                <a:ea typeface="ＭＳ Ｐゴシック" pitchFamily="-108" charset="-128"/>
                <a:cs typeface="Arial Unicode MS" pitchFamily="34" charset="-128"/>
              </a:rPr>
              <a:t>http://comsys.rwth-aachen.de/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endParaRPr lang="de-D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C8FCA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7938" y="6375400"/>
            <a:ext cx="9159876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pic>
        <p:nvPicPr>
          <p:cNvPr id="15" name="Picture 2" descr="C:\TEMP\rwth-logo-ds-colors-7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2783" y="6440486"/>
            <a:ext cx="2864066" cy="355603"/>
          </a:xfrm>
          <a:prstGeom prst="rect">
            <a:avLst/>
          </a:prstGeom>
          <a:noFill/>
        </p:spPr>
      </p:pic>
      <p:pic>
        <p:nvPicPr>
          <p:cNvPr id="28" name="Picture 27" descr="comsys-with-name-web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" y="6435111"/>
            <a:ext cx="112023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1740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ea">
    <p:bg>
      <p:bgPr>
        <a:gradFill rotWithShape="0">
          <a:gsLst>
            <a:gs pos="0">
              <a:srgbClr val="0D2766"/>
            </a:gs>
            <a:gs pos="100000">
              <a:srgbClr val="9FB5D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" y="5965825"/>
            <a:ext cx="4572000" cy="338138"/>
          </a:xfrm>
          <a:prstGeom prst="rect">
            <a:avLst/>
          </a:prstGeom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de-DE" sz="1600" dirty="0">
                <a:solidFill>
                  <a:schemeClr val="bg1"/>
                </a:solidFill>
                <a:latin typeface="Arial Unicode MS" pitchFamily="34" charset="-128"/>
                <a:ea typeface="ＭＳ Ｐゴシック" pitchFamily="-108" charset="-128"/>
                <a:cs typeface="Arial Unicode MS" pitchFamily="34" charset="-128"/>
              </a:rPr>
              <a:t>http://comsys.rwth-aachen.de/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35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endParaRPr lang="de-DE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 marL="342900" marR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 b="1">
                <a:solidFill>
                  <a:srgbClr val="5E76A6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endParaRPr lang="de-DE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7938" y="6375400"/>
            <a:ext cx="9159876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pic>
        <p:nvPicPr>
          <p:cNvPr id="28" name="Picture 27" descr="comsys-with-name-web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" y="6435111"/>
            <a:ext cx="1120235" cy="360000"/>
          </a:xfrm>
          <a:prstGeom prst="rect">
            <a:avLst/>
          </a:prstGeom>
        </p:spPr>
      </p:pic>
      <p:pic>
        <p:nvPicPr>
          <p:cNvPr id="13" name="Picture 12" descr="rwth-aachen-university-logo-original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775" y="6424956"/>
            <a:ext cx="1316418" cy="360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- Sea">
    <p:bg>
      <p:bgPr>
        <a:gradFill rotWithShape="0">
          <a:gsLst>
            <a:gs pos="0">
              <a:srgbClr val="0D2766"/>
            </a:gs>
            <a:gs pos="100000">
              <a:srgbClr val="9FB5D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" y="5965825"/>
            <a:ext cx="4572000" cy="338138"/>
          </a:xfrm>
          <a:prstGeom prst="rect">
            <a:avLst/>
          </a:prstGeom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de-DE" sz="1600" dirty="0">
                <a:solidFill>
                  <a:schemeClr val="bg1"/>
                </a:solidFill>
                <a:latin typeface="Arial Unicode MS" pitchFamily="34" charset="-128"/>
                <a:ea typeface="ＭＳ Ｐゴシック" pitchFamily="-108" charset="-128"/>
                <a:cs typeface="Arial Unicode MS" pitchFamily="34" charset="-128"/>
              </a:rPr>
              <a:t>http://comsys.rwth-aachen.de/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35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endParaRPr lang="de-DE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 marL="342900" marR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 b="1">
                <a:solidFill>
                  <a:srgbClr val="5E76A6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endParaRPr lang="de-DE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7938" y="6375400"/>
            <a:ext cx="9159876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pic>
        <p:nvPicPr>
          <p:cNvPr id="16" name="Picture 2" descr="C:\TEMP\rwth-logo-ds-colors-7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2783" y="6440486"/>
            <a:ext cx="2864066" cy="355603"/>
          </a:xfrm>
          <a:prstGeom prst="rect">
            <a:avLst/>
          </a:prstGeom>
          <a:noFill/>
        </p:spPr>
      </p:pic>
      <p:pic>
        <p:nvPicPr>
          <p:cNvPr id="28" name="Picture 27" descr="comsys-with-name-web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" y="6435111"/>
            <a:ext cx="112023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6927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-sky-blue">
    <p:bg>
      <p:bgPr>
        <a:gradFill rotWithShape="0">
          <a:gsLst>
            <a:gs pos="0">
              <a:srgbClr val="9FB5D9"/>
            </a:gs>
            <a:gs pos="100000">
              <a:srgbClr val="598CC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endParaRPr lang="de-D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C8FCA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endParaRPr lang="de-DE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-seablue">
    <p:bg>
      <p:bgPr>
        <a:gradFill rotWithShape="0">
          <a:gsLst>
            <a:gs pos="0">
              <a:srgbClr val="0D2766"/>
            </a:gs>
            <a:gs pos="100000">
              <a:srgbClr val="9FB5D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35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endParaRPr lang="de-DE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E76A6"/>
                </a:solidFill>
                <a:latin typeface="Arial Unicode MS" pitchFamily="34" charset="-128"/>
                <a:cs typeface="Arial Unicode MS" pitchFamily="34" charset="-128"/>
              </a:defRPr>
            </a:lvl1pPr>
          </a:lstStyle>
          <a:p>
            <a:pPr lvl="0"/>
            <a:endParaRPr lang="de-DE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07806" y="891487"/>
            <a:ext cx="8756062" cy="5311697"/>
          </a:xfrm>
        </p:spPr>
        <p:txBody>
          <a:bodyPr/>
          <a:lstStyle>
            <a:lvl1pPr>
              <a:buClr>
                <a:srgbClr val="004290"/>
              </a:buClr>
              <a:defRPr b="1">
                <a:solidFill>
                  <a:srgbClr val="004290"/>
                </a:solidFill>
                <a:latin typeface="Arial Unicode MS" pitchFamily="34" charset="-128"/>
                <a:cs typeface="Arial Unicode MS" pitchFamily="34" charset="-128"/>
              </a:defRPr>
            </a:lvl1pPr>
            <a:lvl2pPr>
              <a:buClr>
                <a:srgbClr val="004290"/>
              </a:buClr>
              <a:defRPr>
                <a:latin typeface="Arial Unicode MS" pitchFamily="34" charset="-128"/>
                <a:cs typeface="Arial Unicode MS" pitchFamily="34" charset="-128"/>
              </a:defRPr>
            </a:lvl2pPr>
            <a:lvl3pPr>
              <a:buClr>
                <a:srgbClr val="004290"/>
              </a:buClr>
              <a:defRPr>
                <a:latin typeface="Arial Unicode MS" pitchFamily="34" charset="-128"/>
                <a:cs typeface="Arial Unicode MS" pitchFamily="34" charset="-128"/>
              </a:defRPr>
            </a:lvl3pPr>
            <a:lvl4pPr>
              <a:buClr>
                <a:srgbClr val="004290"/>
              </a:buClr>
              <a:defRPr>
                <a:latin typeface="Arial Unicode MS" pitchFamily="34" charset="-128"/>
                <a:cs typeface="Arial Unicode MS" pitchFamily="34" charset="-128"/>
              </a:defRPr>
            </a:lvl4pPr>
            <a:lvl5pPr>
              <a:buClr>
                <a:srgbClr val="004290"/>
              </a:buClr>
              <a:defRPr>
                <a:latin typeface="Arial Unicode MS" pitchFamily="34" charset="-128"/>
                <a:cs typeface="Arial Unicode MS" pitchFamily="34" charset="-128"/>
              </a:defRPr>
            </a:lvl5pPr>
          </a:lstStyle>
          <a:p>
            <a:pPr lvl="0"/>
            <a:r>
              <a:rPr lang="de-DE" dirty="0" err="1"/>
              <a:t>Click</a:t>
            </a:r>
            <a:r>
              <a:rPr lang="de-DE" dirty="0"/>
              <a:t> to </a:t>
            </a:r>
            <a:r>
              <a:rPr lang="de-DE" dirty="0" err="1"/>
              <a:t>edit</a:t>
            </a:r>
            <a:r>
              <a:rPr lang="de-DE" dirty="0"/>
              <a:t> Master text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 Unicode MS" pitchFamily="34" charset="-128"/>
                <a:cs typeface="Arial Unicode MS" pitchFamily="34" charset="-128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18F"/>
            </a:gs>
            <a:gs pos="100000">
              <a:srgbClr val="5677C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838200"/>
          </a:xfrm>
          <a:prstGeom prst="rect">
            <a:avLst/>
          </a:prstGeom>
          <a:gradFill rotWithShape="1">
            <a:gsLst>
              <a:gs pos="0">
                <a:srgbClr val="0C2665"/>
              </a:gs>
              <a:gs pos="100000">
                <a:srgbClr val="9FB6D9"/>
              </a:gs>
            </a:gsLst>
            <a:lin ang="300000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dirty="0">
              <a:latin typeface="Arial Unicode MS" pitchFamily="34" charset="-128"/>
              <a:ea typeface="Arial Unicode MS" charset="0"/>
              <a:cs typeface="Arial Unicode MS" pitchFamily="34" charset="-128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166688" y="817563"/>
            <a:ext cx="8815387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0" y="671513"/>
            <a:ext cx="9144000" cy="57086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latin typeface="Arial Unicode MS" pitchFamily="34" charset="-128"/>
              <a:ea typeface="Arial Unicode MS" pitchFamily="-108" charset="0"/>
              <a:cs typeface="Arial Unicode MS" pitchFamily="34" charset="-128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0" y="649287"/>
            <a:ext cx="9144000" cy="84137"/>
          </a:xfrm>
          <a:prstGeom prst="rect">
            <a:avLst/>
          </a:prstGeom>
          <a:gradFill>
            <a:gsLst>
              <a:gs pos="100000">
                <a:schemeClr val="accent4">
                  <a:tint val="37000"/>
                  <a:satMod val="300000"/>
                </a:schemeClr>
              </a:gs>
              <a:gs pos="0">
                <a:schemeClr val="bg1">
                  <a:lumMod val="95000"/>
                </a:schemeClr>
              </a:gs>
            </a:gsLst>
          </a:gradFill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-3176" y="6375400"/>
            <a:ext cx="9144000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latin typeface="Arial Unicode MS" pitchFamily="34" charset="-128"/>
              <a:ea typeface="ＭＳ Ｐゴシック" charset="-128"/>
              <a:cs typeface="Arial Unicode MS" pitchFamily="34" charset="-128"/>
            </a:endParaRPr>
          </a:p>
        </p:txBody>
      </p:sp>
      <p:sp>
        <p:nvSpPr>
          <p:cNvPr id="134175" name="Rectangle 31"/>
          <p:cNvSpPr>
            <a:spLocks noChangeArrowheads="1"/>
          </p:cNvSpPr>
          <p:nvPr userDrawn="1">
            <p:custDataLst>
              <p:tags r:id="rId14"/>
            </p:custDataLst>
          </p:nvPr>
        </p:nvSpPr>
        <p:spPr bwMode="auto">
          <a:xfrm>
            <a:off x="8517458" y="6434138"/>
            <a:ext cx="5043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fld id="{6A113AA4-9849-FB42-8487-64854D6D9D95}" type="slidenum">
              <a:rPr lang="en-US" sz="1600">
                <a:solidFill>
                  <a:srgbClr val="004290"/>
                </a:solidFill>
                <a:latin typeface="Arial Unicode MS" pitchFamily="34" charset="-128"/>
                <a:ea typeface="Arial Unicode MS" pitchFamily="-108" charset="0"/>
                <a:cs typeface="Arial Unicode MS" pitchFamily="34" charset="-128"/>
              </a:rPr>
              <a:pPr algn="r">
                <a:defRPr/>
              </a:pPr>
              <a:t>‹Nr.›</a:t>
            </a:fld>
            <a:endParaRPr lang="en-US" sz="1600" dirty="0">
              <a:solidFill>
                <a:srgbClr val="004290"/>
              </a:solidFill>
              <a:latin typeface="Arial Unicode MS" pitchFamily="34" charset="-128"/>
              <a:ea typeface="Arial Unicode MS" pitchFamily="-108" charset="0"/>
              <a:cs typeface="Arial Unicode MS" pitchFamily="34" charset="-128"/>
            </a:endParaRPr>
          </a:p>
        </p:txBody>
      </p:sp>
      <p:sp>
        <p:nvSpPr>
          <p:cNvPr id="10" name="Text Placeholder 2"/>
          <p:cNvSpPr txBox="1">
            <a:spLocks/>
          </p:cNvSpPr>
          <p:nvPr userDrawn="1"/>
        </p:nvSpPr>
        <p:spPr bwMode="auto">
          <a:xfrm>
            <a:off x="2065283" y="6372224"/>
            <a:ext cx="5013434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 Unicode MS" pitchFamily="34" charset="-128"/>
                <a:ea typeface="Arial Unicode MS" pitchFamily="-106" charset="0"/>
                <a:cs typeface="Arial Unicode MS" pitchFamily="34" charset="-128"/>
              </a:rPr>
              <a:t>André Pomp</a:t>
            </a:r>
          </a:p>
        </p:txBody>
      </p:sp>
      <p:pic>
        <p:nvPicPr>
          <p:cNvPr id="31" name="Picture 30" descr="comsys-with-name-web.pdf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" y="6435111"/>
            <a:ext cx="1120235" cy="3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8" r:id="rId2"/>
    <p:sldLayoutId id="2147483993" r:id="rId3"/>
    <p:sldLayoutId id="2147483999" r:id="rId4"/>
    <p:sldLayoutId id="2147483994" r:id="rId5"/>
    <p:sldLayoutId id="2147483995" r:id="rId6"/>
    <p:sldLayoutId id="2147483989" r:id="rId7"/>
    <p:sldLayoutId id="2147483990" r:id="rId8"/>
    <p:sldLayoutId id="2147483991" r:id="rId9"/>
    <p:sldLayoutId id="2147483997" r:id="rId10"/>
    <p:sldLayoutId id="2147483996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Arial Unicode MS" pitchFamily="-108" charset="0"/>
          <a:cs typeface="Arial Unicode MS" pitchFamily="-10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2" pitchFamily="-106" charset="2"/>
        <a:buChar char=""/>
        <a:defRPr sz="2400">
          <a:solidFill>
            <a:schemeClr val="tx1"/>
          </a:solidFill>
          <a:latin typeface="Arial Unicode MS" pitchFamily="34" charset="-128"/>
          <a:ea typeface="Arial Unicode MS" pitchFamily="-108" charset="0"/>
          <a:cs typeface="Arial Unicode MS" pitchFamily="34" charset="-128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3" pitchFamily="-106" charset="2"/>
        <a:buChar char=""/>
        <a:defRPr sz="2000">
          <a:solidFill>
            <a:schemeClr val="tx1"/>
          </a:solidFill>
          <a:latin typeface="Arial Unicode MS" pitchFamily="34" charset="-128"/>
          <a:ea typeface="Arial Unicode MS" pitchFamily="-108" charset="0"/>
          <a:cs typeface="Arial Unicode MS" pitchFamily="34" charset="-128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2" pitchFamily="-106" charset="2"/>
        <a:buChar char="¾"/>
        <a:defRPr>
          <a:solidFill>
            <a:schemeClr val="tx1"/>
          </a:solidFill>
          <a:latin typeface="Arial Unicode MS" pitchFamily="34" charset="-128"/>
          <a:ea typeface="Arial Unicode MS" pitchFamily="-108" charset="0"/>
          <a:cs typeface="Arial Unicode MS" pitchFamily="34" charset="-128"/>
        </a:defRPr>
      </a:lvl3pPr>
      <a:lvl4pPr marL="15621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3" pitchFamily="-106" charset="2"/>
        <a:buChar char="¬"/>
        <a:defRPr>
          <a:solidFill>
            <a:schemeClr val="tx1"/>
          </a:solidFill>
          <a:latin typeface="Arial Unicode MS" pitchFamily="34" charset="-128"/>
          <a:ea typeface="Arial Unicode MS" pitchFamily="-108" charset="0"/>
          <a:cs typeface="Arial Unicode MS" pitchFamily="34" charset="-128"/>
        </a:defRPr>
      </a:lvl4pPr>
      <a:lvl5pPr marL="1981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  <a:ea typeface="Arial Unicode MS" pitchFamily="-108" charset="0"/>
          <a:cs typeface="Arial Unicode MS" pitchFamily="34" charset="-128"/>
        </a:defRPr>
      </a:lvl5pPr>
      <a:lvl6pPr marL="2438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6pPr>
      <a:lvl7pPr marL="28956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7pPr>
      <a:lvl8pPr marL="33528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8pPr>
      <a:lvl9pPr marL="3810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296139" y="1145218"/>
            <a:ext cx="7966821" cy="1873189"/>
          </a:xfrm>
        </p:spPr>
        <p:txBody>
          <a:bodyPr/>
          <a:lstStyle/>
          <a:p>
            <a:pPr algn="r"/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Using mobile gaze-detection </a:t>
            </a:r>
            <a:b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for user centric research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528321" y="3712706"/>
            <a:ext cx="843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r>
              <a:rPr lang="de-DE" sz="2200" u="sng" kern="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André Pomp</a:t>
            </a: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418F"/>
              </a:buClr>
              <a:defRPr/>
            </a:pPr>
            <a:r>
              <a:rPr lang="de-DE" sz="2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Supervisor: Jó Agila Bitsch Link, Oliver Hohlfeld</a:t>
            </a:r>
            <a:endParaRPr kumimoji="0" lang="de-DE" sz="2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6892" y="5963170"/>
            <a:ext cx="4402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Aachen / Master Initial Talk, May 2014</a:t>
            </a:r>
          </a:p>
        </p:txBody>
      </p:sp>
      <p:pic>
        <p:nvPicPr>
          <p:cNvPr id="1026" name="Picture 2" descr="C:\Users\Andre\git\master-thesis\gfx\logo\path5260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5" y="1548168"/>
            <a:ext cx="1332975" cy="137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Video</a:t>
            </a:r>
          </a:p>
        </p:txBody>
      </p:sp>
      <p:pic>
        <p:nvPicPr>
          <p:cNvPr id="5" name="nexus_7_inv_13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5230" y="896645"/>
            <a:ext cx="3133540" cy="55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780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ea typeface="Arial Unicode MS" pitchFamily="-110" charset="0"/>
                <a:cs typeface="Arial Unicode MS" pitchFamily="-110" charset="0"/>
              </a:rPr>
              <a:t>Motivation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Many people use mobile apps all over the day 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How good are they?</a:t>
            </a: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Evaluation by using Quality of Experience (</a:t>
            </a:r>
            <a:r>
              <a:rPr lang="en-US" dirty="0" err="1">
                <a:ea typeface="Arial Unicode MS" pitchFamily="-110" charset="0"/>
                <a:cs typeface="Arial Unicode MS" pitchFamily="-110" charset="0"/>
              </a:rPr>
              <a:t>QoE</a:t>
            </a:r>
            <a:r>
              <a:rPr lang="en-US" dirty="0">
                <a:ea typeface="Arial Unicode MS" pitchFamily="-110" charset="0"/>
                <a:cs typeface="Arial Unicode MS" pitchFamily="-110" charset="0"/>
              </a:rPr>
              <a:t>)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Measure of a customer’s experience </a:t>
            </a:r>
          </a:p>
          <a:p>
            <a:pPr marL="457200" lvl="1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Evaluating QoE of apps using gaze-tracking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Professional gaze-tracking systems are expensive 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Testing environment/equipment is unnatural</a:t>
            </a:r>
          </a:p>
          <a:p>
            <a:pPr lvl="2"/>
            <a:r>
              <a:rPr lang="en-US" dirty="0">
                <a:ea typeface="Arial Unicode MS" pitchFamily="-110" charset="0"/>
                <a:cs typeface="Arial Unicode MS" pitchFamily="-110" charset="0"/>
              </a:rPr>
              <a:t>Can lead to unusual or unexpected behavior</a:t>
            </a:r>
          </a:p>
          <a:p>
            <a:pPr lvl="2"/>
            <a:r>
              <a:rPr lang="en-US" dirty="0">
                <a:ea typeface="Arial Unicode MS" pitchFamily="-110" charset="0"/>
                <a:cs typeface="Arial Unicode MS" pitchFamily="-110" charset="0"/>
              </a:rPr>
              <a:t>Can influence the results</a:t>
            </a:r>
          </a:p>
        </p:txBody>
      </p:sp>
      <p:pic>
        <p:nvPicPr>
          <p:cNvPr id="1026" name="Picture 2" descr="C:\Users\Andre\Desktop\Download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135" y="1637781"/>
            <a:ext cx="535782" cy="5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ndre\Desktop\Downloa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917" y="909420"/>
            <a:ext cx="538174" cy="5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ndre\Desktop\ios_homescreen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222" y="967843"/>
            <a:ext cx="481913" cy="48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ndre\Desktop\WhatsApp-2.8.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908" y="1662249"/>
            <a:ext cx="511314" cy="51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8"/>
          <p:cNvSpPr>
            <a:spLocks noChangeArrowheads="1"/>
          </p:cNvSpPr>
          <p:nvPr/>
        </p:nvSpPr>
        <p:spPr bwMode="auto">
          <a:xfrm>
            <a:off x="1005681" y="5690586"/>
            <a:ext cx="7132638" cy="657796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defRPr/>
            </a:pPr>
            <a:r>
              <a:rPr lang="en-US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We need a mobile and natural QoE approach</a:t>
            </a:r>
          </a:p>
        </p:txBody>
      </p:sp>
      <p:pic>
        <p:nvPicPr>
          <p:cNvPr id="1030" name="Picture 6" descr="C:\Users\Andre\Desktop\EyeTracking3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375" y="3534203"/>
            <a:ext cx="2448542" cy="162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2952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ea typeface="Arial Unicode MS" pitchFamily="-110" charset="0"/>
                <a:cs typeface="Arial Unicode MS" pitchFamily="-110" charset="0"/>
              </a:rPr>
              <a:t>Goals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Use mobile gaze-tracking for QoE experiments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Use of smartphones and tablets</a:t>
            </a: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Develop a user-friendly mobile app that allows to make </a:t>
            </a:r>
            <a:r>
              <a:rPr lang="en-US" dirty="0" err="1">
                <a:ea typeface="Arial Unicode MS" pitchFamily="-110" charset="0"/>
                <a:cs typeface="Arial Unicode MS" pitchFamily="-110" charset="0"/>
              </a:rPr>
              <a:t>QoE</a:t>
            </a:r>
            <a:r>
              <a:rPr lang="en-US" dirty="0">
                <a:ea typeface="Arial Unicode MS" pitchFamily="-110" charset="0"/>
                <a:cs typeface="Arial Unicode MS" pitchFamily="-110" charset="0"/>
              </a:rPr>
              <a:t> experiments more realistic on mobile devices</a:t>
            </a: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Identify use cases for which mobile gaze-tracking can be used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Use Cases:</a:t>
            </a:r>
          </a:p>
          <a:p>
            <a:pPr lvl="2"/>
            <a:r>
              <a:rPr lang="en-US" dirty="0">
                <a:ea typeface="Arial Unicode MS" pitchFamily="-110" charset="0"/>
                <a:cs typeface="Arial Unicode MS" pitchFamily="-110" charset="0"/>
              </a:rPr>
              <a:t>Second screen evaluation</a:t>
            </a:r>
          </a:p>
          <a:p>
            <a:pPr lvl="2"/>
            <a:r>
              <a:rPr lang="en-US" dirty="0">
                <a:ea typeface="Arial Unicode MS" pitchFamily="-110" charset="0"/>
                <a:cs typeface="Arial Unicode MS" pitchFamily="-110" charset="0"/>
              </a:rPr>
              <a:t>Evaluating web sites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Comparison to professional gaze-tracking system</a:t>
            </a:r>
          </a:p>
          <a:p>
            <a:pPr marL="457200" lvl="1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</p:txBody>
      </p:sp>
      <p:sp>
        <p:nvSpPr>
          <p:cNvPr id="4" name="AutoShape 108"/>
          <p:cNvSpPr>
            <a:spLocks noChangeArrowheads="1"/>
          </p:cNvSpPr>
          <p:nvPr/>
        </p:nvSpPr>
        <p:spPr bwMode="auto">
          <a:xfrm>
            <a:off x="1855433" y="3104965"/>
            <a:ext cx="5433134" cy="64807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defRPr/>
            </a:pPr>
            <a:r>
              <a:rPr lang="en-US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Open Source </a:t>
            </a:r>
          </a:p>
        </p:txBody>
      </p:sp>
    </p:spTree>
    <p:extLst>
      <p:ext uri="{BB962C8B-B14F-4D97-AF65-F5344CB8AC3E}">
        <p14:creationId xmlns:p14="http://schemas.microsoft.com/office/powerpoint/2010/main" val="9287062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What is already there ? 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r>
              <a:rPr lang="en-US" dirty="0" err="1">
                <a:ea typeface="Arial Unicode MS" pitchFamily="-110" charset="0"/>
                <a:cs typeface="Arial Unicode MS" pitchFamily="-110" charset="0"/>
              </a:rPr>
              <a:t>OpenCV</a:t>
            </a: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Computer Vision Library for C++, Python, Java 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Can be used for Java/Android via Java Native Interface</a:t>
            </a:r>
          </a:p>
          <a:p>
            <a:pPr marL="457200" lvl="1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 err="1">
                <a:ea typeface="Arial Unicode MS" pitchFamily="-110" charset="0"/>
                <a:cs typeface="Arial Unicode MS" pitchFamily="-110" charset="0"/>
              </a:rPr>
              <a:t>EyeTab</a:t>
            </a: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Library developed in C++ and Python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Allows for eye detection and gaze-tracking</a:t>
            </a:r>
          </a:p>
          <a:p>
            <a:pPr lvl="2"/>
            <a:r>
              <a:rPr lang="en-US" dirty="0">
                <a:ea typeface="Arial Unicode MS" pitchFamily="-110" charset="0"/>
                <a:cs typeface="Arial Unicode MS" pitchFamily="-110" charset="0"/>
              </a:rPr>
              <a:t>uses </a:t>
            </a:r>
            <a:r>
              <a:rPr lang="en-US" dirty="0" err="1">
                <a:ea typeface="Arial Unicode MS" pitchFamily="-110" charset="0"/>
                <a:cs typeface="Arial Unicode MS" pitchFamily="-110" charset="0"/>
              </a:rPr>
              <a:t>OpenCV</a:t>
            </a:r>
            <a:r>
              <a:rPr lang="en-US" dirty="0">
                <a:ea typeface="Arial Unicode MS" pitchFamily="-110" charset="0"/>
                <a:cs typeface="Arial Unicode MS" pitchFamily="-110" charset="0"/>
              </a:rPr>
              <a:t> 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  <a:ea typeface="Arial Unicode MS" pitchFamily="-110" charset="0"/>
                <a:cs typeface="Arial Unicode MS" pitchFamily="-110" charset="0"/>
              </a:rPr>
              <a:t>+</a:t>
            </a:r>
            <a:r>
              <a:rPr lang="en-US" dirty="0">
                <a:ea typeface="Arial Unicode MS" pitchFamily="-110" charset="0"/>
                <a:cs typeface="Arial Unicode MS" pitchFamily="-110" charset="0"/>
              </a:rPr>
              <a:t> No per-user calibration necessary</a:t>
            </a:r>
          </a:p>
          <a:p>
            <a:pPr lvl="1"/>
            <a:r>
              <a:rPr lang="en-US" dirty="0">
                <a:solidFill>
                  <a:srgbClr val="FF0000"/>
                </a:solidFill>
                <a:ea typeface="Arial Unicode MS" pitchFamily="-110" charset="0"/>
                <a:cs typeface="Arial Unicode MS" pitchFamily="-110" charset="0"/>
              </a:rPr>
              <a:t>-</a:t>
            </a:r>
            <a:r>
              <a:rPr lang="en-US" dirty="0">
                <a:ea typeface="Arial Unicode MS" pitchFamily="-110" charset="0"/>
                <a:cs typeface="Arial Unicode MS" pitchFamily="-110" charset="0"/>
              </a:rPr>
              <a:t>  Requires special position and distance</a:t>
            </a:r>
          </a:p>
        </p:txBody>
      </p:sp>
      <p:pic>
        <p:nvPicPr>
          <p:cNvPr id="2050" name="Picture 2" descr="C:\Users\Andre\Desktop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066" y="831116"/>
            <a:ext cx="1208194" cy="145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ndre\Desktop\eyetab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733" y="4305680"/>
            <a:ext cx="3351068" cy="190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1982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What will I do?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Port existing gaze-tracking library (</a:t>
            </a:r>
            <a:r>
              <a:rPr lang="en-US" dirty="0" err="1">
                <a:ea typeface="Arial Unicode MS" pitchFamily="-110" charset="0"/>
                <a:cs typeface="Arial Unicode MS" pitchFamily="-110" charset="0"/>
              </a:rPr>
              <a:t>EyeTab</a:t>
            </a:r>
            <a:r>
              <a:rPr lang="en-US" dirty="0">
                <a:ea typeface="Arial Unicode MS" pitchFamily="-110" charset="0"/>
                <a:cs typeface="Arial Unicode MS" pitchFamily="-110" charset="0"/>
              </a:rPr>
              <a:t>) to Android</a:t>
            </a:r>
          </a:p>
          <a:p>
            <a:pPr marL="0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Develop a QoE application that uses gaze-tracking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Record video of front camera </a:t>
            </a:r>
          </a:p>
          <a:p>
            <a:pPr lvl="2"/>
            <a:r>
              <a:rPr lang="en-US" dirty="0">
                <a:ea typeface="Arial Unicode MS" pitchFamily="-110" charset="0"/>
                <a:cs typeface="Arial Unicode MS" pitchFamily="-110" charset="0"/>
              </a:rPr>
              <a:t>Live gaze-tracking or post processing 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Record screen of mobile device 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Logging of various sensor data (accelerometer, </a:t>
            </a:r>
            <a:r>
              <a:rPr lang="en-US">
                <a:ea typeface="Arial Unicode MS" pitchFamily="-110" charset="0"/>
                <a:cs typeface="Arial Unicode MS" pitchFamily="-110" charset="0"/>
              </a:rPr>
              <a:t>gyroscope …)</a:t>
            </a: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Setup of a benchmarking library for gaze-tracking videos 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Publish videos of people and the positions they are looking at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Evaluation of other approaches against this library possible</a:t>
            </a:r>
          </a:p>
          <a:p>
            <a:pPr marL="457200" lvl="1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marL="457200" lvl="1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marL="457200" lvl="1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</p:txBody>
      </p:sp>
      <p:pic>
        <p:nvPicPr>
          <p:cNvPr id="4" name="Picture 2" descr="C:\Users\Andre\Desktop\android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046" y="825622"/>
            <a:ext cx="914013" cy="91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4871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ea typeface="Arial Unicode MS" pitchFamily="-110" charset="0"/>
                <a:cs typeface="Arial Unicode MS" pitchFamily="-110" charset="0"/>
              </a:rPr>
              <a:t>Evaluation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Learn about the behavior of users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Identify position how users hold their mobile device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Identify accuracy of the used gaze-tracking approach in natural scenarios</a:t>
            </a: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Identify and evaluate use cases for mobile gaze-tracking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Second screen evaluation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Identifying of regions a user is looking at</a:t>
            </a:r>
          </a:p>
          <a:p>
            <a:pPr marL="457200" lvl="1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Comparison to professional gaze-tracking glasses 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Find use cases that do not require a professional gaze-tracking device</a:t>
            </a: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4479634" y="3275112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6138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Challenges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Bad camera resolutions of front camera</a:t>
            </a: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Mobile devices have limited battery / processing power</a:t>
            </a: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pPr marL="457200" lvl="1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Varying light conditions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Daylight, artificial light, no light </a:t>
            </a: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Varying positions for holding a mobile device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(reverse) landscape, (reverse) portrait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Perhaps eyes are not visible for the camera</a:t>
            </a:r>
          </a:p>
        </p:txBody>
      </p:sp>
      <p:sp>
        <p:nvSpPr>
          <p:cNvPr id="4" name="AutoShape 108"/>
          <p:cNvSpPr>
            <a:spLocks noChangeArrowheads="1"/>
          </p:cNvSpPr>
          <p:nvPr/>
        </p:nvSpPr>
        <p:spPr bwMode="auto">
          <a:xfrm>
            <a:off x="974725" y="2302660"/>
            <a:ext cx="7132638" cy="538198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defRPr/>
            </a:pPr>
            <a:r>
              <a:rPr lang="en-US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Perhaps change to offline post processing</a:t>
            </a:r>
          </a:p>
        </p:txBody>
      </p:sp>
    </p:spTree>
    <p:extLst>
      <p:ext uri="{BB962C8B-B14F-4D97-AF65-F5344CB8AC3E}">
        <p14:creationId xmlns:p14="http://schemas.microsoft.com/office/powerpoint/2010/main" val="5239086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Timetable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Implementation (9 weeks)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4 weeks</a:t>
            </a:r>
          </a:p>
          <a:p>
            <a:pPr lvl="2"/>
            <a:r>
              <a:rPr lang="en-US" dirty="0">
                <a:ea typeface="Arial Unicode MS" pitchFamily="-110" charset="0"/>
                <a:cs typeface="Arial Unicode MS" pitchFamily="-110" charset="0"/>
              </a:rPr>
              <a:t>Port existing gaze tracking library to Android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5 weeks</a:t>
            </a:r>
          </a:p>
          <a:p>
            <a:pPr lvl="2"/>
            <a:r>
              <a:rPr lang="en-US" dirty="0">
                <a:ea typeface="Arial Unicode MS" pitchFamily="-110" charset="0"/>
                <a:cs typeface="Arial Unicode MS" pitchFamily="-110" charset="0"/>
              </a:rPr>
              <a:t>Application development for mobile gaze tracking</a:t>
            </a:r>
          </a:p>
          <a:p>
            <a:pPr lvl="2"/>
            <a:r>
              <a:rPr lang="en-US" dirty="0">
                <a:ea typeface="Arial Unicode MS" pitchFamily="-110" charset="0"/>
                <a:cs typeface="Arial Unicode MS" pitchFamily="-110" charset="0"/>
              </a:rPr>
              <a:t>Application development for evaluation approaches</a:t>
            </a: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Evaluation (8 weeks)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2 weeks</a:t>
            </a:r>
          </a:p>
          <a:p>
            <a:pPr lvl="2"/>
            <a:r>
              <a:rPr lang="en-US" dirty="0">
                <a:ea typeface="Arial Unicode MS" pitchFamily="-110" charset="0"/>
                <a:cs typeface="Arial Unicode MS" pitchFamily="-110" charset="0"/>
              </a:rPr>
              <a:t>Learn about the behavior of users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6 weeks</a:t>
            </a:r>
          </a:p>
          <a:p>
            <a:pPr lvl="2"/>
            <a:r>
              <a:rPr lang="en-US" dirty="0">
                <a:ea typeface="Arial Unicode MS" pitchFamily="-110" charset="0"/>
                <a:cs typeface="Arial Unicode MS" pitchFamily="-110" charset="0"/>
              </a:rPr>
              <a:t>Evaluate use cases and compare to professional gaze-tracking system</a:t>
            </a: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Writing (6 weeks)</a:t>
            </a: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Buffer (1 week)</a:t>
            </a:r>
          </a:p>
        </p:txBody>
      </p:sp>
      <p:pic>
        <p:nvPicPr>
          <p:cNvPr id="4" name="Picture 3" descr="C:\Users\Andre\AppData\Local\Microsoft\Windows\Temporary Internet Files\Content.IE5\12DDMK68\MC90043253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102" y="1401653"/>
            <a:ext cx="1225481" cy="8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84"/>
          <p:cNvCxnSpPr/>
          <p:nvPr/>
        </p:nvCxnSpPr>
        <p:spPr bwMode="auto">
          <a:xfrm flipH="1">
            <a:off x="6945623" y="2723069"/>
            <a:ext cx="1543293" cy="0"/>
          </a:xfrm>
          <a:prstGeom prst="straightConnector1">
            <a:avLst/>
          </a:prstGeom>
          <a:solidFill>
            <a:srgbClr val="EAEAEA"/>
          </a:solidFill>
          <a:ln w="152400" cap="flat" cmpd="sng" algn="ctr">
            <a:solidFill>
              <a:srgbClr val="E73B00"/>
            </a:solidFill>
            <a:prstDash val="solid"/>
            <a:round/>
            <a:headEnd type="none" w="med" len="med"/>
            <a:tailEnd type="triangle" w="sm" len="sm"/>
          </a:ln>
          <a:effectLst/>
        </p:spPr>
      </p:cxnSp>
      <p:pic>
        <p:nvPicPr>
          <p:cNvPr id="6" name="Picture 4" descr="C:\Users\Andre\AppData\Local\Microsoft\Windows\Temporary Internet Files\Content.IE5\8EHR9GJF\MC900434929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120" y="3076991"/>
            <a:ext cx="1999136" cy="199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225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Conclusion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Natural, user-friendly , mobile gaze-tracking approach</a:t>
            </a: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No labor or expensive equipment necessary </a:t>
            </a: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Gaze-tracking in everyday life for QoE studies</a:t>
            </a: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Could allow for evaluating usability of apps </a:t>
            </a: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Open Source and available to the public </a:t>
            </a:r>
          </a:p>
          <a:p>
            <a:pPr marL="0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endParaRPr lang="en-US" dirty="0">
              <a:ea typeface="Arial Unicode MS" pitchFamily="-110" charset="0"/>
              <a:cs typeface="Arial Unicode MS" pitchFamily="-110" charset="0"/>
            </a:endParaRPr>
          </a:p>
        </p:txBody>
      </p:sp>
      <p:pic>
        <p:nvPicPr>
          <p:cNvPr id="4" name="Picture 2" descr="C:\Users\Andre\git\master-thesis\gfx\logo\path5260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025" y="852995"/>
            <a:ext cx="1332975" cy="137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188153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Vorlesungen-Layout">
  <a:themeElements>
    <a:clrScheme name="Ds-Template">
      <a:dk1>
        <a:srgbClr val="000000"/>
      </a:dk1>
      <a:lt1>
        <a:sysClr val="window" lastClr="FFFFFF"/>
      </a:lt1>
      <a:dk2>
        <a:srgbClr val="000000"/>
      </a:dk2>
      <a:lt2>
        <a:srgbClr val="BBC0AC"/>
      </a:lt2>
      <a:accent1>
        <a:srgbClr val="EEAC19"/>
      </a:accent1>
      <a:accent2>
        <a:srgbClr val="E07602"/>
      </a:accent2>
      <a:accent3>
        <a:srgbClr val="9FF726"/>
      </a:accent3>
      <a:accent4>
        <a:srgbClr val="8BA8D3"/>
      </a:accent4>
      <a:accent5>
        <a:srgbClr val="21449B"/>
      </a:accent5>
      <a:accent6>
        <a:srgbClr val="5E82B7"/>
      </a:accent6>
      <a:hlink>
        <a:srgbClr val="DF7408"/>
      </a:hlink>
      <a:folHlink>
        <a:srgbClr val="DE720C"/>
      </a:folHlink>
    </a:clrScheme>
    <a:fontScheme name="Vorlesungen-Layout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Unicode MS" pitchFamily="34" charset="-128"/>
          </a:defRPr>
        </a:defPPr>
      </a:lstStyle>
    </a:lnDef>
  </a:objectDefaults>
  <a:extraClrSchemeLst>
    <a:extraClrScheme>
      <a:clrScheme name="Vorlesungen-Layo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esungen-Layo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481</Words>
  <Application>Microsoft Office PowerPoint</Application>
  <PresentationFormat>Bildschirmpräsentation (4:3)</PresentationFormat>
  <Paragraphs>106</Paragraphs>
  <Slides>10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8" baseType="lpstr">
      <vt:lpstr>Arial Rounded MT Bold</vt:lpstr>
      <vt:lpstr>Times New Roman</vt:lpstr>
      <vt:lpstr>Wingdings 3</vt:lpstr>
      <vt:lpstr>Arial</vt:lpstr>
      <vt:lpstr>ＭＳ Ｐゴシック</vt:lpstr>
      <vt:lpstr>Arial Unicode MS</vt:lpstr>
      <vt:lpstr>Wingdings 2</vt:lpstr>
      <vt:lpstr>Vorlesungen-Layout</vt:lpstr>
      <vt:lpstr>Using mobile gaze-detection  for user centric research</vt:lpstr>
      <vt:lpstr>Motivation</vt:lpstr>
      <vt:lpstr>Goals</vt:lpstr>
      <vt:lpstr>What is already there ? </vt:lpstr>
      <vt:lpstr>What will I do?</vt:lpstr>
      <vt:lpstr>Evaluation</vt:lpstr>
      <vt:lpstr>Challenges</vt:lpstr>
      <vt:lpstr>Timetable</vt:lpstr>
      <vt:lpstr>Conclusion</vt:lpstr>
      <vt:lpstr>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Template</dc:title>
  <dc:creator>Rainer Krogull</dc:creator>
  <cp:lastModifiedBy>André Pomp</cp:lastModifiedBy>
  <cp:revision>2163</cp:revision>
  <cp:lastPrinted>2009-03-26T18:25:42Z</cp:lastPrinted>
  <dcterms:created xsi:type="dcterms:W3CDTF">2009-04-03T11:12:54Z</dcterms:created>
  <dcterms:modified xsi:type="dcterms:W3CDTF">2016-12-01T17:41:27Z</dcterms:modified>
</cp:coreProperties>
</file>